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</p:sldIdLst>
  <p:sldSz cx="14630400" cy="8229600"/>
  <p:notesSz cx="8229600" cy="14630400"/>
  <p:embeddedFontLst>
    <p:embeddedFont>
      <p:font typeface="Funnel Display" panose="020B0604020202020204" charset="0"/>
      <p:regular r:id="rId11"/>
    </p:embeddedFon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unnel Sans" panose="020B0604020202020204" charset="0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F5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4" d="100"/>
          <a:sy n="74" d="100"/>
        </p:scale>
        <p:origin x="44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1898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5EB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00351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650"/>
              </a:lnSpc>
              <a:buNone/>
            </a:pPr>
            <a:r>
              <a:rPr lang="en-US" sz="61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Smart Helmet: Automatic Fall Detection &amp; SOS System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837724" y="5145524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revolutionary safety project enhancing rider protection through instant emergency alerts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837724" y="6371987"/>
            <a:ext cx="7468553" cy="9572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750"/>
              </a:lnSpc>
              <a:buNone/>
            </a:pPr>
            <a:r>
              <a:rPr lang="en-US" sz="2350" b="1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SafeVerse Team:</a:t>
            </a:r>
            <a:r>
              <a:rPr lang="en-US" sz="23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Aditi Gupta, Maanit Gulia, Lavya Jain, Kunal Kapur</a:t>
            </a:r>
            <a:endParaRPr lang="en-US" sz="23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4621" y="608648"/>
            <a:ext cx="7594759" cy="17968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7050"/>
              </a:lnSpc>
              <a:buNone/>
            </a:pPr>
            <a:r>
              <a:rPr lang="en-US" sz="56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Critical Gap in Rider Safety</a:t>
            </a:r>
            <a:endParaRPr lang="en-US" sz="5650" dirty="0"/>
          </a:p>
        </p:txBody>
      </p:sp>
      <p:sp>
        <p:nvSpPr>
          <p:cNvPr id="4" name="Shape 1"/>
          <p:cNvSpPr/>
          <p:nvPr/>
        </p:nvSpPr>
        <p:spPr>
          <a:xfrm>
            <a:off x="774621" y="2737485"/>
            <a:ext cx="3686651" cy="2686526"/>
          </a:xfrm>
          <a:prstGeom prst="roundRect">
            <a:avLst>
              <a:gd name="adj" fmla="val 346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03578" y="2966442"/>
            <a:ext cx="2851309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u="sng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Solo Rider Vulnerability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1003578" y="3424595"/>
            <a:ext cx="3228737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Riders traveling alone face heightened risk when accidents occur with no witnesses nearby to provide immediate assistance.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2609" y="2737485"/>
            <a:ext cx="3686770" cy="2686526"/>
          </a:xfrm>
          <a:prstGeom prst="roundRect">
            <a:avLst>
              <a:gd name="adj" fmla="val 346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11566" y="2966442"/>
            <a:ext cx="2821424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u="sng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Golden Hour Crisis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911566" y="3424595"/>
            <a:ext cx="3228856" cy="1770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Every minute counts after impact. Delayed medical response dramatically reduces survival rates and increases severity of injuries.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4621" y="5645348"/>
            <a:ext cx="7594759" cy="1978343"/>
          </a:xfrm>
          <a:prstGeom prst="roundRect">
            <a:avLst>
              <a:gd name="adj" fmla="val 4699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03578" y="5874306"/>
            <a:ext cx="2604016" cy="3253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u="sng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Manual Systems Fail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1003578" y="6332458"/>
            <a:ext cx="7136844" cy="10622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Traditional emergency calls require conscious action. Unconscious riders cannot seek help, creating a dangerous gap in emergency response.</a:t>
            </a:r>
            <a:endParaRPr lang="en-US" sz="1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8520" y="423148"/>
            <a:ext cx="8609648" cy="4525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3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Our Solution: An Intelligent, Automated Safety Net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538519" y="1279566"/>
            <a:ext cx="8609649" cy="1648538"/>
          </a:xfrm>
          <a:prstGeom prst="roundRect">
            <a:avLst>
              <a:gd name="adj" fmla="val 4391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561380" y="1302425"/>
            <a:ext cx="615434" cy="1426131"/>
          </a:xfrm>
          <a:prstGeom prst="roundRect">
            <a:avLst>
              <a:gd name="adj" fmla="val 6045"/>
            </a:avLst>
          </a:prstGeom>
          <a:solidFill>
            <a:srgbClr val="FAF5EB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856" y="1871186"/>
            <a:ext cx="230743" cy="2884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330643" y="1456253"/>
            <a:ext cx="2863096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800" u="sng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Zero Human Interaction Required</a:t>
            </a:r>
            <a:endParaRPr lang="en-US" sz="2800" u="sng" dirty="0"/>
          </a:p>
        </p:txBody>
      </p:sp>
      <p:sp>
        <p:nvSpPr>
          <p:cNvPr id="7" name="Text 4"/>
          <p:cNvSpPr/>
          <p:nvPr/>
        </p:nvSpPr>
        <p:spPr>
          <a:xfrm>
            <a:off x="1330643" y="1836420"/>
            <a:ext cx="5774055" cy="7383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smart helmet system automatically detects crashes the instant they occur, eliminating the need for rider intervention. The moment impact is sensed, the system springs into action.</a:t>
            </a:r>
            <a:endParaRPr lang="en-US" dirty="0"/>
          </a:p>
        </p:txBody>
      </p:sp>
      <p:sp>
        <p:nvSpPr>
          <p:cNvPr id="8" name="Shape 5"/>
          <p:cNvSpPr/>
          <p:nvPr/>
        </p:nvSpPr>
        <p:spPr>
          <a:xfrm>
            <a:off x="538519" y="3169228"/>
            <a:ext cx="8688607" cy="1538384"/>
          </a:xfrm>
          <a:prstGeom prst="roundRect">
            <a:avLst>
              <a:gd name="adj" fmla="val 4391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61380" y="2928104"/>
            <a:ext cx="615434" cy="1426131"/>
          </a:xfrm>
          <a:prstGeom prst="roundRect">
            <a:avLst>
              <a:gd name="adj" fmla="val 6045"/>
            </a:avLst>
          </a:prstGeom>
          <a:solidFill>
            <a:srgbClr val="FAF5EB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56" y="3496866"/>
            <a:ext cx="230743" cy="288488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1330643" y="3169227"/>
            <a:ext cx="5392275" cy="498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800" u="sng" dirty="0" smtClean="0">
              <a:solidFill>
                <a:srgbClr val="2B3541"/>
              </a:solidFill>
              <a:latin typeface="Funnel Display" pitchFamily="34" charset="0"/>
              <a:ea typeface="Funnel Display" pitchFamily="34" charset="-122"/>
              <a:cs typeface="Funnel Display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2800" u="sng" dirty="0" smtClean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Instant </a:t>
            </a:r>
            <a:r>
              <a:rPr lang="en-US" sz="2800" u="sng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Alerts Transmitted</a:t>
            </a:r>
            <a:endParaRPr lang="en-US" sz="2800" u="sng" dirty="0"/>
          </a:p>
        </p:txBody>
      </p:sp>
      <p:sp>
        <p:nvSpPr>
          <p:cNvPr id="12" name="Text 8"/>
          <p:cNvSpPr/>
          <p:nvPr/>
        </p:nvSpPr>
        <p:spPr>
          <a:xfrm>
            <a:off x="1330643" y="3462099"/>
            <a:ext cx="5774055" cy="11398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dirty="0" smtClean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900"/>
              </a:lnSpc>
              <a:buNone/>
            </a:pPr>
            <a:r>
              <a:rPr lang="en-US" dirty="0" smtClean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Leveraging </a:t>
            </a:r>
            <a:r>
              <a:rPr lang="en-US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cloud-based API integration, instant SMS alerts are transmitted to emergency contacts with critical information—all happening in seconds, not minutes</a:t>
            </a:r>
            <a:r>
              <a:rPr lang="en-US" dirty="0" smtClean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</a:p>
          <a:p>
            <a:pPr marL="0" indent="0" algn="l">
              <a:lnSpc>
                <a:spcPts val="1900"/>
              </a:lnSpc>
              <a:buNone/>
            </a:pPr>
            <a:endParaRPr lang="en-US" dirty="0">
              <a:solidFill>
                <a:srgbClr val="2B3541"/>
              </a:solidFill>
              <a:latin typeface="Funnel Sans" pitchFamily="34" charset="0"/>
            </a:endParaRPr>
          </a:p>
          <a:p>
            <a:pPr marL="0" indent="0" algn="l">
              <a:lnSpc>
                <a:spcPts val="1900"/>
              </a:lnSpc>
              <a:buNone/>
            </a:pPr>
            <a:endParaRPr lang="en-US" dirty="0" smtClean="0">
              <a:solidFill>
                <a:srgbClr val="2B3541"/>
              </a:solidFill>
              <a:latin typeface="Funnel Sans" pitchFamily="34" charset="0"/>
            </a:endParaRPr>
          </a:p>
          <a:p>
            <a:pPr marL="0" indent="0" algn="l">
              <a:lnSpc>
                <a:spcPts val="1900"/>
              </a:lnSpc>
              <a:buNone/>
            </a:pPr>
            <a:endParaRPr lang="en-US" dirty="0"/>
          </a:p>
        </p:txBody>
      </p:sp>
      <p:sp>
        <p:nvSpPr>
          <p:cNvPr id="13" name="Shape 9"/>
          <p:cNvSpPr/>
          <p:nvPr/>
        </p:nvSpPr>
        <p:spPr>
          <a:xfrm>
            <a:off x="538520" y="4925291"/>
            <a:ext cx="8688606" cy="1574569"/>
          </a:xfrm>
          <a:prstGeom prst="roundRect">
            <a:avLst>
              <a:gd name="adj" fmla="val 5273"/>
            </a:avLst>
          </a:prstGeom>
          <a:solidFill>
            <a:srgbClr val="FAF5EB"/>
          </a:solidFill>
          <a:ln w="22860">
            <a:solidFill>
              <a:srgbClr val="D5CDBE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561380" y="4553783"/>
            <a:ext cx="615434" cy="1180028"/>
          </a:xfrm>
          <a:prstGeom prst="roundRect">
            <a:avLst>
              <a:gd name="adj" fmla="val 6045"/>
            </a:avLst>
          </a:prstGeom>
          <a:solidFill>
            <a:srgbClr val="FAF5EB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856" y="4999553"/>
            <a:ext cx="230743" cy="288488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330643" y="4707612"/>
            <a:ext cx="1877616" cy="226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endParaRPr lang="en-US" sz="2800" u="sng" dirty="0" smtClean="0">
              <a:solidFill>
                <a:srgbClr val="2B3541"/>
              </a:solidFill>
              <a:latin typeface="Funnel Display" pitchFamily="34" charset="0"/>
              <a:ea typeface="Funnel Display" pitchFamily="34" charset="-122"/>
              <a:cs typeface="Funnel Display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endParaRPr lang="en-US" sz="2800" u="sng" dirty="0" smtClean="0">
              <a:solidFill>
                <a:srgbClr val="2B3541"/>
              </a:solidFill>
              <a:latin typeface="Funnel Display" pitchFamily="34" charset="0"/>
              <a:ea typeface="Funnel Display" pitchFamily="34" charset="-122"/>
              <a:cs typeface="Funnel Display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endParaRPr lang="en-US" sz="2800" u="sng" dirty="0" smtClean="0">
              <a:solidFill>
                <a:srgbClr val="2B3541"/>
              </a:solidFill>
              <a:latin typeface="Funnel Display" pitchFamily="34" charset="0"/>
              <a:ea typeface="Funnel Display" pitchFamily="34" charset="-122"/>
              <a:cs typeface="Funnel Display" pitchFamily="34" charset="-120"/>
            </a:endParaRPr>
          </a:p>
          <a:p>
            <a:pPr marL="0" indent="0" algn="l">
              <a:lnSpc>
                <a:spcPts val="1750"/>
              </a:lnSpc>
              <a:buNone/>
            </a:pPr>
            <a:r>
              <a:rPr lang="en-US" sz="2800" u="sng" dirty="0" smtClean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Life-Saving </a:t>
            </a:r>
            <a:r>
              <a:rPr lang="en-US" sz="2800" u="sng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Outcomes</a:t>
            </a:r>
            <a:endParaRPr lang="en-US" sz="2800" u="sng" dirty="0"/>
          </a:p>
        </p:txBody>
      </p:sp>
      <p:sp>
        <p:nvSpPr>
          <p:cNvPr id="17" name="Text 12"/>
          <p:cNvSpPr/>
          <p:nvPr/>
        </p:nvSpPr>
        <p:spPr>
          <a:xfrm>
            <a:off x="1309256" y="5039591"/>
            <a:ext cx="5486400" cy="540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dirty="0" smtClean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900"/>
              </a:lnSpc>
              <a:buNone/>
            </a:pPr>
            <a:endParaRPr lang="en-US" dirty="0" smtClean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900"/>
              </a:lnSpc>
              <a:buNone/>
            </a:pPr>
            <a:endParaRPr lang="en-US" dirty="0" smtClean="0">
              <a:solidFill>
                <a:srgbClr val="2B3541"/>
              </a:solidFill>
              <a:latin typeface="Funnel Sans" pitchFamily="34" charset="0"/>
              <a:ea typeface="Funnel Sans" pitchFamily="34" charset="-122"/>
              <a:cs typeface="Funnel Sans" pitchFamily="34" charset="-120"/>
            </a:endParaRPr>
          </a:p>
          <a:p>
            <a:pPr marL="0" indent="0" algn="l">
              <a:lnSpc>
                <a:spcPts val="1900"/>
              </a:lnSpc>
              <a:buNone/>
            </a:pPr>
            <a:r>
              <a:rPr lang="en-US" dirty="0" smtClean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Help arrives faster, lives are saved, and families receive immediate notification when it matters most.</a:t>
            </a:r>
            <a:endParaRPr lang="en-US" dirty="0"/>
          </a:p>
        </p:txBody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9836" y="875705"/>
            <a:ext cx="3979664" cy="654998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7510462" y="7422118"/>
            <a:ext cx="6589038" cy="246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</p:txBody>
      </p:sp>
      <p:sp>
        <p:nvSpPr>
          <p:cNvPr id="20" name="Rectangle 19"/>
          <p:cNvSpPr/>
          <p:nvPr/>
        </p:nvSpPr>
        <p:spPr>
          <a:xfrm>
            <a:off x="12728864" y="7668220"/>
            <a:ext cx="1828800" cy="56138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925" y="578168"/>
            <a:ext cx="7267456" cy="8534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700"/>
              </a:lnSpc>
              <a:buNone/>
            </a:pPr>
            <a:r>
              <a:rPr lang="en-US" sz="53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Core Components</a:t>
            </a:r>
            <a:endParaRPr lang="en-US" sz="5350" dirty="0"/>
          </a:p>
        </p:txBody>
      </p:sp>
      <p:sp>
        <p:nvSpPr>
          <p:cNvPr id="3" name="Text 1"/>
          <p:cNvSpPr/>
          <p:nvPr/>
        </p:nvSpPr>
        <p:spPr>
          <a:xfrm>
            <a:off x="735925" y="1852136"/>
            <a:ext cx="13158549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system is built with a selection of affordable, reliable, and high-performance components.</a:t>
            </a:r>
            <a:endParaRPr lang="en-US" sz="16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924" y="2424945"/>
            <a:ext cx="2740065" cy="200524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35925" y="4481274"/>
            <a:ext cx="2598301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ESP32 Microcontroller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35925" y="4916567"/>
            <a:ext cx="3092529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Brain of the system with WiFi connectivity and processing power</a:t>
            </a:r>
            <a:endParaRPr lang="en-US" sz="16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4756" y="2452092"/>
            <a:ext cx="2693660" cy="197810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4091226" y="4481274"/>
            <a:ext cx="247376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Motion Sensor (PIR)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4091226" y="4916567"/>
            <a:ext cx="3092529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Detects movement and orientation changes for crash detection</a:t>
            </a:r>
            <a:endParaRPr lang="en-US" sz="1650" dirty="0"/>
          </a:p>
        </p:txBody>
      </p:sp>
      <p:sp>
        <p:nvSpPr>
          <p:cNvPr id="11" name="Text 6"/>
          <p:cNvSpPr/>
          <p:nvPr/>
        </p:nvSpPr>
        <p:spPr>
          <a:xfrm>
            <a:off x="7446526" y="4481274"/>
            <a:ext cx="3092529" cy="618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Ultrasonic Sensor (HC-SR04)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7446526" y="5225772"/>
            <a:ext cx="3092529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Measures distance and detects sudden position changes</a:t>
            </a:r>
            <a:endParaRPr lang="en-US" sz="16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1826" y="2424946"/>
            <a:ext cx="2675183" cy="200524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801826" y="4481393"/>
            <a:ext cx="247376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Power Bank</a:t>
            </a:r>
            <a:endParaRPr lang="en-US" sz="1900" dirty="0"/>
          </a:p>
        </p:txBody>
      </p:sp>
      <p:sp>
        <p:nvSpPr>
          <p:cNvPr id="15" name="Text 9"/>
          <p:cNvSpPr/>
          <p:nvPr/>
        </p:nvSpPr>
        <p:spPr>
          <a:xfrm>
            <a:off x="10801826" y="4916686"/>
            <a:ext cx="3092648" cy="6727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Portable power supply for extended operation</a:t>
            </a:r>
            <a:endParaRPr lang="en-US" sz="1650" dirty="0"/>
          </a:p>
        </p:txBody>
      </p:sp>
      <p:sp>
        <p:nvSpPr>
          <p:cNvPr id="16" name="Shape 10"/>
          <p:cNvSpPr/>
          <p:nvPr/>
        </p:nvSpPr>
        <p:spPr>
          <a:xfrm>
            <a:off x="735925" y="6162080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972" y="6213038"/>
            <a:ext cx="296823" cy="370999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1419225" y="6234351"/>
            <a:ext cx="311884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Cloud Platform Integration</a:t>
            </a:r>
            <a:endParaRPr lang="en-US" sz="1900" dirty="0"/>
          </a:p>
        </p:txBody>
      </p:sp>
      <p:sp>
        <p:nvSpPr>
          <p:cNvPr id="19" name="Text 12"/>
          <p:cNvSpPr/>
          <p:nvPr/>
        </p:nvSpPr>
        <p:spPr>
          <a:xfrm>
            <a:off x="1419225" y="6669643"/>
            <a:ext cx="5764530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Our prototype is fully operational via serial monitor, with API integration ready to deploy. Only an API key and ID are needed for complete real-time data transmission.</a:t>
            </a:r>
            <a:endParaRPr lang="en-US" sz="1650" dirty="0"/>
          </a:p>
        </p:txBody>
      </p:sp>
      <p:sp>
        <p:nvSpPr>
          <p:cNvPr id="20" name="Shape 13"/>
          <p:cNvSpPr/>
          <p:nvPr/>
        </p:nvSpPr>
        <p:spPr>
          <a:xfrm>
            <a:off x="7446526" y="6162080"/>
            <a:ext cx="473035" cy="473035"/>
          </a:xfrm>
          <a:prstGeom prst="roundRect">
            <a:avLst>
              <a:gd name="adj" fmla="val 18670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21" name="Image 5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34573" y="6213038"/>
            <a:ext cx="296823" cy="370999"/>
          </a:xfrm>
          <a:prstGeom prst="rect">
            <a:avLst/>
          </a:prstGeom>
        </p:spPr>
      </p:pic>
      <p:sp>
        <p:nvSpPr>
          <p:cNvPr id="22" name="Text 14"/>
          <p:cNvSpPr/>
          <p:nvPr/>
        </p:nvSpPr>
        <p:spPr>
          <a:xfrm>
            <a:off x="8129826" y="6234351"/>
            <a:ext cx="2473762" cy="309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Instant SMS Alerts</a:t>
            </a:r>
            <a:endParaRPr lang="en-US" sz="1900" dirty="0"/>
          </a:p>
        </p:txBody>
      </p:sp>
      <p:sp>
        <p:nvSpPr>
          <p:cNvPr id="23" name="Text 15"/>
          <p:cNvSpPr/>
          <p:nvPr/>
        </p:nvSpPr>
        <p:spPr>
          <a:xfrm>
            <a:off x="8129826" y="6669643"/>
            <a:ext cx="5764649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Leveraging this robust cloud integration, the system transmits instant SMS alerts to emergency contacts with critical information the moment a crash is detected.</a:t>
            </a:r>
            <a:endParaRPr lang="en-US" sz="1650" dirty="0"/>
          </a:p>
        </p:txBody>
      </p:sp>
      <p:pic>
        <p:nvPicPr>
          <p:cNvPr id="24" name="Picture 8" descr="Ultrasonic Sensor Module HC-SR-04 by Robokart : Amazon.in: Industrial &amp;  Scientific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182" y="2452093"/>
            <a:ext cx="2775878" cy="197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/>
          <p:cNvSpPr/>
          <p:nvPr/>
        </p:nvSpPr>
        <p:spPr>
          <a:xfrm>
            <a:off x="12728864" y="7689002"/>
            <a:ext cx="1828800" cy="56138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37724" y="4514612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403" y="831273"/>
            <a:ext cx="9881888" cy="728402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2351" y="290945"/>
            <a:ext cx="4673722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000"/>
              </a:lnSpc>
            </a:pPr>
            <a:r>
              <a:rPr lang="en-US" sz="3200" u="sng" dirty="0" smtClean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CIRCUIT DIAGRAM :</a:t>
            </a:r>
            <a:endParaRPr lang="en-US" sz="3200" dirty="0"/>
          </a:p>
        </p:txBody>
      </p:sp>
      <p:sp>
        <p:nvSpPr>
          <p:cNvPr id="6" name="Rectangle 5"/>
          <p:cNvSpPr/>
          <p:nvPr/>
        </p:nvSpPr>
        <p:spPr>
          <a:xfrm>
            <a:off x="12728864" y="7668220"/>
            <a:ext cx="1828800" cy="56138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07839" y="634722"/>
            <a:ext cx="8663345" cy="678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5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How It Works: A 4-Step Safety Net</a:t>
            </a:r>
            <a:endParaRPr lang="en-US" sz="4250" dirty="0"/>
          </a:p>
        </p:txBody>
      </p:sp>
      <p:sp>
        <p:nvSpPr>
          <p:cNvPr id="3" name="Text 1"/>
          <p:cNvSpPr/>
          <p:nvPr/>
        </p:nvSpPr>
        <p:spPr>
          <a:xfrm>
            <a:off x="807839" y="1775222"/>
            <a:ext cx="13014722" cy="738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simple yet highly effective data flow ensures rapid response precisely when it's needed most. Our system operates through four seamless stages.</a:t>
            </a:r>
            <a:endParaRPr lang="en-US" sz="18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839" y="2773561"/>
            <a:ext cx="230743" cy="288488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807839" y="3135273"/>
            <a:ext cx="6391989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6" name="Text 3"/>
          <p:cNvSpPr/>
          <p:nvPr/>
        </p:nvSpPr>
        <p:spPr>
          <a:xfrm>
            <a:off x="807839" y="3311604"/>
            <a:ext cx="271557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SENSE &amp; MONITOR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807839" y="3789521"/>
            <a:ext cx="6391989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helmet's integrated motion and ultrasonic sensors continuously monitor the rider's movement and proximity to the ground.</a:t>
            </a:r>
            <a:endParaRPr lang="en-US" sz="180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0572" y="2773561"/>
            <a:ext cx="230743" cy="28848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7430572" y="3135273"/>
            <a:ext cx="6391989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0" name="Text 6"/>
          <p:cNvSpPr/>
          <p:nvPr/>
        </p:nvSpPr>
        <p:spPr>
          <a:xfrm>
            <a:off x="7430572" y="3311604"/>
            <a:ext cx="2853571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PROCESS &amp; CONFIRM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7430572" y="3789521"/>
            <a:ext cx="6391989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 the event of an impact, the ESP32 microcontroller instantly analyzes data from both sensors to confirm a genuine crash and eliminate false alarms.</a:t>
            </a:r>
            <a:endParaRPr lang="en-US" sz="18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839" y="5301377"/>
            <a:ext cx="230743" cy="288488"/>
          </a:xfrm>
          <a:prstGeom prst="rect">
            <a:avLst/>
          </a:prstGeom>
        </p:spPr>
      </p:pic>
      <p:sp>
        <p:nvSpPr>
          <p:cNvPr id="13" name="Shape 8"/>
          <p:cNvSpPr/>
          <p:nvPr/>
        </p:nvSpPr>
        <p:spPr>
          <a:xfrm>
            <a:off x="807839" y="5663089"/>
            <a:ext cx="6391989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4" name="Text 9"/>
          <p:cNvSpPr/>
          <p:nvPr/>
        </p:nvSpPr>
        <p:spPr>
          <a:xfrm>
            <a:off x="807839" y="5839420"/>
            <a:ext cx="2887504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CONNECT &amp; ACTIVATE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807839" y="6317337"/>
            <a:ext cx="6391989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Once a crash is confirmed, the ESP32 uses its built-in WiFi to connect to a cloud-based API, activating the emergency protocol.</a:t>
            </a:r>
            <a:endParaRPr lang="en-US" sz="1800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30572" y="5301377"/>
            <a:ext cx="230743" cy="288488"/>
          </a:xfrm>
          <a:prstGeom prst="rect">
            <a:avLst/>
          </a:prstGeom>
        </p:spPr>
      </p:pic>
      <p:sp>
        <p:nvSpPr>
          <p:cNvPr id="17" name="Shape 11"/>
          <p:cNvSpPr/>
          <p:nvPr/>
        </p:nvSpPr>
        <p:spPr>
          <a:xfrm>
            <a:off x="7430572" y="5663089"/>
            <a:ext cx="6391989" cy="30480"/>
          </a:xfrm>
          <a:prstGeom prst="rect">
            <a:avLst/>
          </a:prstGeom>
          <a:solidFill>
            <a:srgbClr val="3371A5"/>
          </a:solidFill>
          <a:ln/>
        </p:spPr>
      </p:sp>
      <p:sp>
        <p:nvSpPr>
          <p:cNvPr id="18" name="Text 12"/>
          <p:cNvSpPr/>
          <p:nvPr/>
        </p:nvSpPr>
        <p:spPr>
          <a:xfrm>
            <a:off x="7430572" y="5839420"/>
            <a:ext cx="2715578" cy="339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ALERT &amp; RESCUE</a:t>
            </a:r>
            <a:endParaRPr lang="en-US" sz="2100" dirty="0"/>
          </a:p>
        </p:txBody>
      </p:sp>
      <p:sp>
        <p:nvSpPr>
          <p:cNvPr id="19" name="Text 13"/>
          <p:cNvSpPr/>
          <p:nvPr/>
        </p:nvSpPr>
        <p:spPr>
          <a:xfrm>
            <a:off x="7430572" y="6317337"/>
            <a:ext cx="6391989" cy="1107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The system automatically sends an instant SMS alert to pre-saved emergency contacts, ensuring help can be dispatched immediately without any action from the rider.</a:t>
            </a:r>
            <a:endParaRPr lang="en-US" sz="1800" dirty="0"/>
          </a:p>
        </p:txBody>
      </p:sp>
      <p:sp>
        <p:nvSpPr>
          <p:cNvPr id="20" name="Rectangle 19"/>
          <p:cNvSpPr/>
          <p:nvPr/>
        </p:nvSpPr>
        <p:spPr>
          <a:xfrm>
            <a:off x="12728864" y="7668220"/>
            <a:ext cx="1828800" cy="56138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88" y="460653"/>
            <a:ext cx="12891221" cy="795373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85788" y="6301740"/>
            <a:ext cx="3938707" cy="4923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85788" y="7045047"/>
            <a:ext cx="134588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5" name="Text 2"/>
          <p:cNvSpPr/>
          <p:nvPr/>
        </p:nvSpPr>
        <p:spPr>
          <a:xfrm>
            <a:off x="585788" y="7501057"/>
            <a:ext cx="13458825" cy="267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endParaRPr lang="en-US" sz="1300" dirty="0"/>
          </a:p>
        </p:txBody>
      </p:sp>
      <p:sp>
        <p:nvSpPr>
          <p:cNvPr id="8" name="Rectangle 7"/>
          <p:cNvSpPr/>
          <p:nvPr/>
        </p:nvSpPr>
        <p:spPr>
          <a:xfrm>
            <a:off x="6816436" y="987137"/>
            <a:ext cx="1683327" cy="727363"/>
          </a:xfrm>
          <a:prstGeom prst="rect">
            <a:avLst/>
          </a:prstGeom>
          <a:solidFill>
            <a:srgbClr val="FAF5EB"/>
          </a:solidFill>
          <a:ln>
            <a:solidFill>
              <a:srgbClr val="FAF5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IN" sz="2800" b="1" dirty="0" smtClean="0">
                <a:solidFill>
                  <a:srgbClr val="4C4C4C"/>
                </a:solidFill>
              </a:rPr>
              <a:t>Feasibility</a:t>
            </a:r>
          </a:p>
        </p:txBody>
      </p:sp>
      <p:sp>
        <p:nvSpPr>
          <p:cNvPr id="9" name="Rectangle 8"/>
          <p:cNvSpPr/>
          <p:nvPr/>
        </p:nvSpPr>
        <p:spPr>
          <a:xfrm>
            <a:off x="12728864" y="7668220"/>
            <a:ext cx="1828800" cy="56138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353800" y="7521354"/>
            <a:ext cx="1828800" cy="56138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620" y="546260"/>
            <a:ext cx="7043976" cy="4845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600" dirty="0" smtClean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Future Aspects: </a:t>
            </a:r>
            <a:r>
              <a:rPr lang="en-US" sz="3600" dirty="0">
                <a:solidFill>
                  <a:srgbClr val="051D3A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The Journey Ahead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303770" y="1557099"/>
            <a:ext cx="22860" cy="5929432"/>
          </a:xfrm>
          <a:prstGeom prst="roundRect">
            <a:avLst>
              <a:gd name="adj" fmla="val 302747"/>
            </a:avLst>
          </a:prstGeom>
          <a:solidFill>
            <a:srgbClr val="D5CDBE"/>
          </a:solidFill>
          <a:ln/>
        </p:spPr>
      </p:sp>
      <p:sp>
        <p:nvSpPr>
          <p:cNvPr id="4" name="Shape 2"/>
          <p:cNvSpPr/>
          <p:nvPr/>
        </p:nvSpPr>
        <p:spPr>
          <a:xfrm>
            <a:off x="6658511" y="1730931"/>
            <a:ext cx="494228" cy="22860"/>
          </a:xfrm>
          <a:prstGeom prst="roundRect">
            <a:avLst>
              <a:gd name="adj" fmla="val 302747"/>
            </a:avLst>
          </a:prstGeom>
          <a:solidFill>
            <a:srgbClr val="D5CDBE"/>
          </a:solidFill>
          <a:ln/>
        </p:spPr>
      </p:sp>
      <p:sp>
        <p:nvSpPr>
          <p:cNvPr id="5" name="Shape 3"/>
          <p:cNvSpPr/>
          <p:nvPr/>
        </p:nvSpPr>
        <p:spPr>
          <a:xfrm>
            <a:off x="7129879" y="1557099"/>
            <a:ext cx="370642" cy="370642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76" y="1596985"/>
            <a:ext cx="232529" cy="29075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3013948" y="1613654"/>
            <a:ext cx="3477458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Phase 1: Current System Optimization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76620" y="1954768"/>
            <a:ext cx="6468416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Fine-tune the dual-sensor crash detection algorithm (ultrasonic + motion sensor)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576620" y="2539603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Optimize the 5-meter proximity detection range for various crash scenarios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576620" y="2860834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Improve motion threshold calibration to reduce false positives</a:t>
            </a:r>
            <a:endParaRPr lang="en-US" sz="1400" dirty="0"/>
          </a:p>
        </p:txBody>
      </p:sp>
      <p:sp>
        <p:nvSpPr>
          <p:cNvPr id="11" name="Text 8"/>
          <p:cNvSpPr/>
          <p:nvPr/>
        </p:nvSpPr>
        <p:spPr>
          <a:xfrm>
            <a:off x="576620" y="3182064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Complete API integration for SMS alerts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7477661" y="2719388"/>
            <a:ext cx="494228" cy="22860"/>
          </a:xfrm>
          <a:prstGeom prst="roundRect">
            <a:avLst>
              <a:gd name="adj" fmla="val 302747"/>
            </a:avLst>
          </a:prstGeom>
          <a:solidFill>
            <a:srgbClr val="D5CDBE"/>
          </a:solidFill>
          <a:ln/>
        </p:spPr>
      </p:sp>
      <p:sp>
        <p:nvSpPr>
          <p:cNvPr id="13" name="Shape 10"/>
          <p:cNvSpPr/>
          <p:nvPr/>
        </p:nvSpPr>
        <p:spPr>
          <a:xfrm>
            <a:off x="7129879" y="2545556"/>
            <a:ext cx="370642" cy="370642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1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8876" y="2585442"/>
            <a:ext cx="232529" cy="290751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138993" y="2602111"/>
            <a:ext cx="333172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Phase 2: Enhanced </a:t>
            </a:r>
            <a:r>
              <a:rPr lang="en-US" dirty="0" smtClean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Sensor </a:t>
            </a: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Accuracy</a:t>
            </a:r>
            <a:endParaRPr lang="en-US" dirty="0"/>
          </a:p>
        </p:txBody>
      </p:sp>
      <p:sp>
        <p:nvSpPr>
          <p:cNvPr id="16" name="Text 12"/>
          <p:cNvSpPr/>
          <p:nvPr/>
        </p:nvSpPr>
        <p:spPr>
          <a:xfrm>
            <a:off x="8138993" y="2943225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advanced filtering algorithms for motion sensor data</a:t>
            </a:r>
            <a:endParaRPr lang="en-US" sz="1400" dirty="0"/>
          </a:p>
        </p:txBody>
      </p:sp>
      <p:sp>
        <p:nvSpPr>
          <p:cNvPr id="17" name="Text 13"/>
          <p:cNvSpPr/>
          <p:nvPr/>
        </p:nvSpPr>
        <p:spPr>
          <a:xfrm>
            <a:off x="8138993" y="3264456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multiple distance measurement points for better crash validation</a:t>
            </a:r>
            <a:endParaRPr lang="en-US" sz="1400" dirty="0"/>
          </a:p>
        </p:txBody>
      </p:sp>
      <p:sp>
        <p:nvSpPr>
          <p:cNvPr id="18" name="Text 14"/>
          <p:cNvSpPr/>
          <p:nvPr/>
        </p:nvSpPr>
        <p:spPr>
          <a:xfrm>
            <a:off x="8138993" y="3585686"/>
            <a:ext cx="5914787" cy="5272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machine learning models to distinguish crash patterns from normal riding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8138993" y="4170521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backup power systems for extended operation</a:t>
            </a:r>
            <a:endParaRPr lang="en-US" sz="1400" dirty="0"/>
          </a:p>
        </p:txBody>
      </p:sp>
      <p:sp>
        <p:nvSpPr>
          <p:cNvPr id="20" name="Shape 16"/>
          <p:cNvSpPr/>
          <p:nvPr/>
        </p:nvSpPr>
        <p:spPr>
          <a:xfrm>
            <a:off x="6658511" y="3948946"/>
            <a:ext cx="494228" cy="22860"/>
          </a:xfrm>
          <a:prstGeom prst="roundRect">
            <a:avLst>
              <a:gd name="adj" fmla="val 302747"/>
            </a:avLst>
          </a:prstGeom>
          <a:solidFill>
            <a:srgbClr val="D5CDBE"/>
          </a:solidFill>
          <a:ln/>
        </p:spPr>
      </p:sp>
      <p:sp>
        <p:nvSpPr>
          <p:cNvPr id="21" name="Shape 17"/>
          <p:cNvSpPr/>
          <p:nvPr/>
        </p:nvSpPr>
        <p:spPr>
          <a:xfrm>
            <a:off x="7129879" y="3775115"/>
            <a:ext cx="370642" cy="370642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2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876" y="3815001"/>
            <a:ext cx="232529" cy="290751"/>
          </a:xfrm>
          <a:prstGeom prst="rect">
            <a:avLst/>
          </a:prstGeom>
        </p:spPr>
      </p:pic>
      <p:sp>
        <p:nvSpPr>
          <p:cNvPr id="23" name="Text 18"/>
          <p:cNvSpPr/>
          <p:nvPr/>
        </p:nvSpPr>
        <p:spPr>
          <a:xfrm>
            <a:off x="2343269" y="3831669"/>
            <a:ext cx="4148137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Phase 3: Location &amp; Communication Upgrade</a:t>
            </a:r>
            <a:endParaRPr lang="en-US" dirty="0"/>
          </a:p>
        </p:txBody>
      </p:sp>
      <p:sp>
        <p:nvSpPr>
          <p:cNvPr id="24" name="Text 19"/>
          <p:cNvSpPr/>
          <p:nvPr/>
        </p:nvSpPr>
        <p:spPr>
          <a:xfrm>
            <a:off x="576620" y="4172783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Integrate GPS module for precise crash location sharing</a:t>
            </a:r>
            <a:endParaRPr lang="en-US" sz="1400" dirty="0"/>
          </a:p>
        </p:txBody>
      </p:sp>
      <p:sp>
        <p:nvSpPr>
          <p:cNvPr id="25" name="Text 20"/>
          <p:cNvSpPr/>
          <p:nvPr/>
        </p:nvSpPr>
        <p:spPr>
          <a:xfrm>
            <a:off x="576620" y="4494014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multi-channel alert system (SMS, WhatsApp, calls)</a:t>
            </a:r>
            <a:endParaRPr lang="en-US" sz="1400" dirty="0"/>
          </a:p>
        </p:txBody>
      </p:sp>
      <p:sp>
        <p:nvSpPr>
          <p:cNvPr id="26" name="Text 21"/>
          <p:cNvSpPr/>
          <p:nvPr/>
        </p:nvSpPr>
        <p:spPr>
          <a:xfrm>
            <a:off x="576620" y="4815245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emergency services direct notification capability</a:t>
            </a:r>
            <a:endParaRPr lang="en-US" sz="1400" dirty="0"/>
          </a:p>
        </p:txBody>
      </p:sp>
      <p:sp>
        <p:nvSpPr>
          <p:cNvPr id="27" name="Text 22"/>
          <p:cNvSpPr/>
          <p:nvPr/>
        </p:nvSpPr>
        <p:spPr>
          <a:xfrm>
            <a:off x="576620" y="5136475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companion mobile app for contact management</a:t>
            </a:r>
            <a:endParaRPr lang="en-US" sz="1400" dirty="0"/>
          </a:p>
        </p:txBody>
      </p:sp>
      <p:sp>
        <p:nvSpPr>
          <p:cNvPr id="28" name="Shape 23"/>
          <p:cNvSpPr/>
          <p:nvPr/>
        </p:nvSpPr>
        <p:spPr>
          <a:xfrm>
            <a:off x="7477661" y="5058013"/>
            <a:ext cx="494228" cy="22860"/>
          </a:xfrm>
          <a:prstGeom prst="roundRect">
            <a:avLst>
              <a:gd name="adj" fmla="val 302747"/>
            </a:avLst>
          </a:prstGeom>
          <a:solidFill>
            <a:srgbClr val="D5CDBE"/>
          </a:solidFill>
          <a:ln/>
        </p:spPr>
      </p:sp>
      <p:sp>
        <p:nvSpPr>
          <p:cNvPr id="29" name="Shape 24"/>
          <p:cNvSpPr/>
          <p:nvPr/>
        </p:nvSpPr>
        <p:spPr>
          <a:xfrm>
            <a:off x="7129879" y="4884182"/>
            <a:ext cx="370642" cy="370642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3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8876" y="4924068"/>
            <a:ext cx="232529" cy="290751"/>
          </a:xfrm>
          <a:prstGeom prst="rect">
            <a:avLst/>
          </a:prstGeom>
        </p:spPr>
      </p:pic>
      <p:sp>
        <p:nvSpPr>
          <p:cNvPr id="31" name="Text 25"/>
          <p:cNvSpPr/>
          <p:nvPr/>
        </p:nvSpPr>
        <p:spPr>
          <a:xfrm>
            <a:off x="8138993" y="4940737"/>
            <a:ext cx="3110151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Phase 4: Smart Analytics Platform</a:t>
            </a:r>
            <a:endParaRPr lang="en-US" dirty="0"/>
          </a:p>
        </p:txBody>
      </p:sp>
      <p:sp>
        <p:nvSpPr>
          <p:cNvPr id="32" name="Text 26"/>
          <p:cNvSpPr/>
          <p:nvPr/>
        </p:nvSpPr>
        <p:spPr>
          <a:xfrm>
            <a:off x="8138993" y="5281851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Create cloud dashboard for real-time helmet monitoring</a:t>
            </a:r>
            <a:endParaRPr lang="en-US" sz="1400" dirty="0"/>
          </a:p>
        </p:txBody>
      </p:sp>
      <p:sp>
        <p:nvSpPr>
          <p:cNvPr id="33" name="Text 27"/>
          <p:cNvSpPr/>
          <p:nvPr/>
        </p:nvSpPr>
        <p:spPr>
          <a:xfrm>
            <a:off x="8138993" y="5603081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Implement crash severity assessment based on sensor data</a:t>
            </a:r>
            <a:endParaRPr lang="en-US" sz="1400" dirty="0"/>
          </a:p>
        </p:txBody>
      </p:sp>
      <p:sp>
        <p:nvSpPr>
          <p:cNvPr id="34" name="Text 28"/>
          <p:cNvSpPr/>
          <p:nvPr/>
        </p:nvSpPr>
        <p:spPr>
          <a:xfrm>
            <a:off x="8138993" y="5924312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Add predictive maintenance alerts for helmet components</a:t>
            </a:r>
            <a:endParaRPr lang="en-US" sz="1400" dirty="0"/>
          </a:p>
        </p:txBody>
      </p:sp>
      <p:sp>
        <p:nvSpPr>
          <p:cNvPr id="35" name="Text 29"/>
          <p:cNvSpPr/>
          <p:nvPr/>
        </p:nvSpPr>
        <p:spPr>
          <a:xfrm>
            <a:off x="8138993" y="6245543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Develop fleet management system for commercial use</a:t>
            </a:r>
            <a:endParaRPr lang="en-US" sz="1400" dirty="0"/>
          </a:p>
        </p:txBody>
      </p:sp>
      <p:sp>
        <p:nvSpPr>
          <p:cNvPr id="36" name="Shape 30"/>
          <p:cNvSpPr/>
          <p:nvPr/>
        </p:nvSpPr>
        <p:spPr>
          <a:xfrm>
            <a:off x="6658511" y="6035278"/>
            <a:ext cx="494228" cy="22860"/>
          </a:xfrm>
          <a:prstGeom prst="roundRect">
            <a:avLst>
              <a:gd name="adj" fmla="val 302747"/>
            </a:avLst>
          </a:prstGeom>
          <a:solidFill>
            <a:srgbClr val="D5CDBE"/>
          </a:solidFill>
          <a:ln/>
        </p:spPr>
      </p:sp>
      <p:sp>
        <p:nvSpPr>
          <p:cNvPr id="37" name="Shape 31"/>
          <p:cNvSpPr/>
          <p:nvPr/>
        </p:nvSpPr>
        <p:spPr>
          <a:xfrm>
            <a:off x="7129879" y="5861447"/>
            <a:ext cx="370642" cy="370642"/>
          </a:xfrm>
          <a:prstGeom prst="roundRect">
            <a:avLst>
              <a:gd name="adj" fmla="val 18672"/>
            </a:avLst>
          </a:prstGeom>
          <a:solidFill>
            <a:srgbClr val="FAF5EB"/>
          </a:solidFill>
          <a:ln w="7620">
            <a:solidFill>
              <a:srgbClr val="D5CDBE"/>
            </a:solidFill>
            <a:prstDash val="solid"/>
          </a:ln>
        </p:spPr>
      </p:sp>
      <p:pic>
        <p:nvPicPr>
          <p:cNvPr id="38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98876" y="5901333"/>
            <a:ext cx="232529" cy="290751"/>
          </a:xfrm>
          <a:prstGeom prst="rect">
            <a:avLst/>
          </a:prstGeom>
        </p:spPr>
      </p:pic>
      <p:sp>
        <p:nvSpPr>
          <p:cNvPr id="39" name="Text 32"/>
          <p:cNvSpPr/>
          <p:nvPr/>
        </p:nvSpPr>
        <p:spPr>
          <a:xfrm>
            <a:off x="2794635" y="5918002"/>
            <a:ext cx="3696772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dirty="0">
                <a:solidFill>
                  <a:srgbClr val="2B3541"/>
                </a:solidFill>
                <a:latin typeface="Funnel Display" pitchFamily="34" charset="0"/>
                <a:ea typeface="Funnel Display" pitchFamily="34" charset="-122"/>
                <a:cs typeface="Funnel Display" pitchFamily="34" charset="-120"/>
              </a:rPr>
              <a:t>Phase 5: Market Expansion &amp; Integration</a:t>
            </a:r>
            <a:endParaRPr lang="en-US" dirty="0"/>
          </a:p>
        </p:txBody>
      </p:sp>
      <p:sp>
        <p:nvSpPr>
          <p:cNvPr id="40" name="Text 33"/>
          <p:cNvSpPr/>
          <p:nvPr/>
        </p:nvSpPr>
        <p:spPr>
          <a:xfrm>
            <a:off x="576620" y="6259116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Adapt system for different helmet types and vehicles</a:t>
            </a:r>
            <a:endParaRPr lang="en-US" sz="1400" dirty="0"/>
          </a:p>
        </p:txBody>
      </p:sp>
      <p:sp>
        <p:nvSpPr>
          <p:cNvPr id="41" name="Text 34"/>
          <p:cNvSpPr/>
          <p:nvPr/>
        </p:nvSpPr>
        <p:spPr>
          <a:xfrm>
            <a:off x="576620" y="6580346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Expand to industrial safety applications (construction, mining)</a:t>
            </a:r>
            <a:endParaRPr lang="en-US" sz="1400" dirty="0"/>
          </a:p>
        </p:txBody>
      </p:sp>
      <p:sp>
        <p:nvSpPr>
          <p:cNvPr id="42" name="Text 35"/>
          <p:cNvSpPr/>
          <p:nvPr/>
        </p:nvSpPr>
        <p:spPr>
          <a:xfrm>
            <a:off x="576620" y="6901577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Partner with insurance companies for premium discounts</a:t>
            </a:r>
            <a:endParaRPr lang="en-US" sz="1400" dirty="0"/>
          </a:p>
        </p:txBody>
      </p:sp>
      <p:sp>
        <p:nvSpPr>
          <p:cNvPr id="43" name="Text 36"/>
          <p:cNvSpPr/>
          <p:nvPr/>
        </p:nvSpPr>
        <p:spPr>
          <a:xfrm>
            <a:off x="576620" y="7222808"/>
            <a:ext cx="5914787" cy="263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400" dirty="0">
                <a:solidFill>
                  <a:srgbClr val="2B3541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Scale to international markets with local emergency services integration</a:t>
            </a:r>
            <a:endParaRPr lang="en-US" sz="1400" dirty="0"/>
          </a:p>
        </p:txBody>
      </p:sp>
      <p:sp>
        <p:nvSpPr>
          <p:cNvPr id="44" name="Rectangle 43"/>
          <p:cNvSpPr/>
          <p:nvPr/>
        </p:nvSpPr>
        <p:spPr>
          <a:xfrm>
            <a:off x="12728864" y="7668220"/>
            <a:ext cx="1828800" cy="561380"/>
          </a:xfrm>
          <a:prstGeom prst="rect">
            <a:avLst/>
          </a:prstGeom>
          <a:solidFill>
            <a:srgbClr val="FAF5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677</Words>
  <Application>Microsoft Office PowerPoint</Application>
  <PresentationFormat>Custom</PresentationFormat>
  <Paragraphs>86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Funnel Display</vt:lpstr>
      <vt:lpstr>Calibri</vt:lpstr>
      <vt:lpstr>Funnel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user</cp:lastModifiedBy>
  <cp:revision>4</cp:revision>
  <dcterms:created xsi:type="dcterms:W3CDTF">2025-10-13T00:09:10Z</dcterms:created>
  <dcterms:modified xsi:type="dcterms:W3CDTF">2025-10-13T00:50:45Z</dcterms:modified>
</cp:coreProperties>
</file>